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9" r:id="rId11"/>
    <p:sldId id="271" r:id="rId12"/>
    <p:sldId id="270" r:id="rId13"/>
    <p:sldId id="272" r:id="rId14"/>
    <p:sldId id="273" r:id="rId15"/>
    <p:sldId id="278" r:id="rId16"/>
    <p:sldId id="279" r:id="rId17"/>
  </p:sldIdLst>
  <p:sldSz cx="9144000" cy="5143500" type="screen16x9"/>
  <p:notesSz cx="6858000" cy="9144000"/>
  <p:embeddedFontLst>
    <p:embeddedFont>
      <p:font typeface="Abel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ncode Sans Semi Condensed Light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03D06E-4361-4312-A595-8C3374176896}">
  <a:tblStyle styleId="{E903D06E-4361-4312-A595-8C3374176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9"/>
    <p:restoredTop sz="94702"/>
  </p:normalViewPr>
  <p:slideViewPr>
    <p:cSldViewPr snapToGrid="0" snapToObjects="1">
      <p:cViewPr varScale="1">
        <p:scale>
          <a:sx n="90" d="100"/>
          <a:sy n="90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2B8AB-E48C-2540-8B87-1FDF03CC3E7F}" type="doc">
      <dgm:prSet loTypeId="urn:microsoft.com/office/officeart/2005/8/layout/hProcess6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D2388D-5B37-3845-92A6-02F494CFBAC1}">
      <dgm:prSet/>
      <dgm:spPr/>
      <dgm:t>
        <a:bodyPr/>
        <a:lstStyle/>
        <a:p>
          <a:r>
            <a:rPr lang="en-US" b="0" i="0" dirty="0"/>
            <a:t>The project has the following goals:</a:t>
          </a:r>
          <a:endParaRPr lang="en-US" dirty="0"/>
        </a:p>
      </dgm:t>
    </dgm:pt>
    <dgm:pt modelId="{E8E3A83E-22E7-FD47-B2DC-99384F572D62}" type="parTrans" cxnId="{90B65DE0-F6ED-B54F-B4E3-476B854EA228}">
      <dgm:prSet/>
      <dgm:spPr/>
      <dgm:t>
        <a:bodyPr/>
        <a:lstStyle/>
        <a:p>
          <a:endParaRPr lang="en-US"/>
        </a:p>
      </dgm:t>
    </dgm:pt>
    <dgm:pt modelId="{DE0BCA95-EC14-594B-BE6B-EE9E644B803D}" type="sibTrans" cxnId="{90B65DE0-F6ED-B54F-B4E3-476B854EA228}">
      <dgm:prSet/>
      <dgm:spPr/>
      <dgm:t>
        <a:bodyPr/>
        <a:lstStyle/>
        <a:p>
          <a:endParaRPr lang="en-US"/>
        </a:p>
      </dgm:t>
    </dgm:pt>
    <dgm:pt modelId="{CEF36762-96E9-E140-8899-15312F14E570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 Census data to establish correlation with demographics &amp; Covid_19 data: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74E905E-A8D9-1049-881A-BC7FF2480FFF}" type="sibTrans" cxnId="{F538B106-9191-AA41-B074-AECE32CCAE63}">
      <dgm:prSet/>
      <dgm:spPr/>
      <dgm:t>
        <a:bodyPr/>
        <a:lstStyle/>
        <a:p>
          <a:endParaRPr lang="en-US"/>
        </a:p>
      </dgm:t>
    </dgm:pt>
    <dgm:pt modelId="{B1325BBF-D3CA-9C4B-98F6-5B77FDC93A9A}" type="parTrans" cxnId="{F538B106-9191-AA41-B074-AECE32CCAE63}">
      <dgm:prSet/>
      <dgm:spPr/>
      <dgm:t>
        <a:bodyPr/>
        <a:lstStyle/>
        <a:p>
          <a:endParaRPr lang="en-US"/>
        </a:p>
      </dgm:t>
    </dgm:pt>
    <dgm:pt modelId="{0D3DC46E-CBAF-104C-B1DF-C0851F7A1777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 top 10 counties that got affected with Covid19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EDC4AC-46A0-A94F-866A-2CDBB4112CC7}" type="sibTrans" cxnId="{55861739-0BFD-DD4C-8ADC-79AC2CEE6CBB}">
      <dgm:prSet/>
      <dgm:spPr/>
      <dgm:t>
        <a:bodyPr/>
        <a:lstStyle/>
        <a:p>
          <a:endParaRPr lang="en-US"/>
        </a:p>
      </dgm:t>
    </dgm:pt>
    <dgm:pt modelId="{3BEF6460-D744-8949-A9BE-71750DE46EB0}" type="parTrans" cxnId="{55861739-0BFD-DD4C-8ADC-79AC2CEE6CBB}">
      <dgm:prSet/>
      <dgm:spPr/>
      <dgm:t>
        <a:bodyPr/>
        <a:lstStyle/>
        <a:p>
          <a:endParaRPr lang="en-US"/>
        </a:p>
      </dgm:t>
    </dgm:pt>
    <dgm:pt modelId="{DBFCCFEC-1E5B-2C42-B364-A886CD1FFDCF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Understand correlation between the following: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48F8F8-1510-6843-8872-6B5B3943EF85}" type="sibTrans" cxnId="{B2818A14-4641-9347-81D6-6EC414348F00}">
      <dgm:prSet/>
      <dgm:spPr/>
      <dgm:t>
        <a:bodyPr/>
        <a:lstStyle/>
        <a:p>
          <a:endParaRPr lang="en-US"/>
        </a:p>
      </dgm:t>
    </dgm:pt>
    <dgm:pt modelId="{50CD7EE8-FF82-474E-89ED-315D61BC6ED9}" type="parTrans" cxnId="{B2818A14-4641-9347-81D6-6EC414348F00}">
      <dgm:prSet/>
      <dgm:spPr/>
      <dgm:t>
        <a:bodyPr/>
        <a:lstStyle/>
        <a:p>
          <a:endParaRPr lang="en-US"/>
        </a:p>
      </dgm:t>
    </dgm:pt>
    <dgm:pt modelId="{6D277A5C-7B43-5E48-9449-9E9AF7AD87F2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Population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6AD5D8-C858-1F4D-AD9C-1F40EF8A6040}" type="sibTrans" cxnId="{0B2883BF-2570-6746-8420-81EB97E47146}">
      <dgm:prSet/>
      <dgm:spPr/>
      <dgm:t>
        <a:bodyPr/>
        <a:lstStyle/>
        <a:p>
          <a:endParaRPr lang="en-US"/>
        </a:p>
      </dgm:t>
    </dgm:pt>
    <dgm:pt modelId="{2B943943-3585-C549-AB06-9757B381CD9C}" type="parTrans" cxnId="{0B2883BF-2570-6746-8420-81EB97E47146}">
      <dgm:prSet/>
      <dgm:spPr/>
      <dgm:t>
        <a:bodyPr/>
        <a:lstStyle/>
        <a:p>
          <a:endParaRPr lang="en-US"/>
        </a:p>
      </dgm:t>
    </dgm:pt>
    <dgm:pt modelId="{90F60F76-8AAE-CD4D-95B8-863145872604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CDDB94-3F67-C74A-AF77-8B3A5716CFAC}" type="sibTrans" cxnId="{8DDDC51B-9240-FC43-83BC-E96F346085A1}">
      <dgm:prSet/>
      <dgm:spPr/>
      <dgm:t>
        <a:bodyPr/>
        <a:lstStyle/>
        <a:p>
          <a:endParaRPr lang="en-US"/>
        </a:p>
      </dgm:t>
    </dgm:pt>
    <dgm:pt modelId="{852FA14D-E692-A742-A594-7EBC35D64325}" type="parTrans" cxnId="{8DDDC51B-9240-FC43-83BC-E96F346085A1}">
      <dgm:prSet/>
      <dgm:spPr/>
      <dgm:t>
        <a:bodyPr/>
        <a:lstStyle/>
        <a:p>
          <a:endParaRPr lang="en-US"/>
        </a:p>
      </dgm:t>
    </dgm:pt>
    <dgm:pt modelId="{518B3AA9-76A9-9C46-9392-5E18C199416C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Death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11BCD43-26E5-E640-8000-36C6872B37E5}" type="sibTrans" cxnId="{3BFD9C85-E3E5-BB47-9B29-16277712DD6B}">
      <dgm:prSet/>
      <dgm:spPr/>
      <dgm:t>
        <a:bodyPr/>
        <a:lstStyle/>
        <a:p>
          <a:endParaRPr lang="en-US"/>
        </a:p>
      </dgm:t>
    </dgm:pt>
    <dgm:pt modelId="{7DC76CCA-D3FB-FD43-91BE-9448B740E736}" type="parTrans" cxnId="{3BFD9C85-E3E5-BB47-9B29-16277712DD6B}">
      <dgm:prSet/>
      <dgm:spPr/>
      <dgm:t>
        <a:bodyPr/>
        <a:lstStyle/>
        <a:p>
          <a:endParaRPr lang="en-US"/>
        </a:p>
      </dgm:t>
    </dgm:pt>
    <dgm:pt modelId="{44D62A54-7DE2-1749-AE3C-67F720C08758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Household Income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80575E-2538-EC46-9008-ADC577F0571B}" type="sibTrans" cxnId="{AA49D9D2-4DAD-4F42-BE78-EC774E7931D3}">
      <dgm:prSet/>
      <dgm:spPr/>
      <dgm:t>
        <a:bodyPr/>
        <a:lstStyle/>
        <a:p>
          <a:endParaRPr lang="en-US"/>
        </a:p>
      </dgm:t>
    </dgm:pt>
    <dgm:pt modelId="{D567C580-A344-5640-99AC-F4BEF1087730}" type="parTrans" cxnId="{AA49D9D2-4DAD-4F42-BE78-EC774E7931D3}">
      <dgm:prSet/>
      <dgm:spPr/>
      <dgm:t>
        <a:bodyPr/>
        <a:lstStyle/>
        <a:p>
          <a:endParaRPr lang="en-US"/>
        </a:p>
      </dgm:t>
    </dgm:pt>
    <dgm:pt modelId="{51786B08-11BA-C748-A61A-374AFF85C620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 Heatmap for Confirmed &amp; Death cases in North Carolina by county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0340AF-EF45-6647-8301-0BD02AADEE0A}" type="sibTrans" cxnId="{AB37E0EB-A7E7-4345-A400-C220BD8DD0F7}">
      <dgm:prSet/>
      <dgm:spPr/>
      <dgm:t>
        <a:bodyPr/>
        <a:lstStyle/>
        <a:p>
          <a:endParaRPr lang="en-US"/>
        </a:p>
      </dgm:t>
    </dgm:pt>
    <dgm:pt modelId="{61A51A09-3891-0141-AF59-5CF24BB8CD48}" type="parTrans" cxnId="{AB37E0EB-A7E7-4345-A400-C220BD8DD0F7}">
      <dgm:prSet/>
      <dgm:spPr/>
      <dgm:t>
        <a:bodyPr/>
        <a:lstStyle/>
        <a:p>
          <a:endParaRPr lang="en-US"/>
        </a:p>
      </dgm:t>
    </dgm:pt>
    <dgm:pt modelId="{072B6D83-CDDD-4A4E-9562-356D00F15435}" type="pres">
      <dgm:prSet presAssocID="{5FF2B8AB-E48C-2540-8B87-1FDF03CC3E7F}" presName="theList" presStyleCnt="0">
        <dgm:presLayoutVars>
          <dgm:dir/>
          <dgm:animLvl val="lvl"/>
          <dgm:resizeHandles val="exact"/>
        </dgm:presLayoutVars>
      </dgm:prSet>
      <dgm:spPr/>
    </dgm:pt>
    <dgm:pt modelId="{9A44F909-5FC3-BF4A-AC3D-B58B5DF24BEB}" type="pres">
      <dgm:prSet presAssocID="{B9D2388D-5B37-3845-92A6-02F494CFBAC1}" presName="compNode" presStyleCnt="0"/>
      <dgm:spPr/>
    </dgm:pt>
    <dgm:pt modelId="{096FFA13-6C5D-3A43-A2D7-E4875240DFC2}" type="pres">
      <dgm:prSet presAssocID="{B9D2388D-5B37-3845-92A6-02F494CFBAC1}" presName="noGeometry" presStyleCnt="0"/>
      <dgm:spPr/>
    </dgm:pt>
    <dgm:pt modelId="{4AB36A88-E93F-CF45-8F4B-92854665A67F}" type="pres">
      <dgm:prSet presAssocID="{B9D2388D-5B37-3845-92A6-02F494CFBAC1}" presName="childTextVisible" presStyleLbl="bgAccFollowNode1" presStyleIdx="0" presStyleCnt="1" custScaleX="184052" custLinFactNeighborX="5160" custLinFactNeighborY="-475">
        <dgm:presLayoutVars>
          <dgm:bulletEnabled val="1"/>
        </dgm:presLayoutVars>
      </dgm:prSet>
      <dgm:spPr/>
    </dgm:pt>
    <dgm:pt modelId="{D01BAD1E-93E9-E34F-BEAB-C83BF88F2F05}" type="pres">
      <dgm:prSet presAssocID="{B9D2388D-5B37-3845-92A6-02F494CFBAC1}" presName="childTextHidden" presStyleLbl="bgAccFollowNode1" presStyleIdx="0" presStyleCnt="1"/>
      <dgm:spPr/>
    </dgm:pt>
    <dgm:pt modelId="{3AEC5C31-2FFF-8D4F-AFCE-529DF5C0BA8D}" type="pres">
      <dgm:prSet presAssocID="{B9D2388D-5B37-3845-92A6-02F494CFBAC1}" presName="parentText" presStyleLbl="node1" presStyleIdx="0" presStyleCnt="1" custLinFactNeighborX="-39842" custLinFactNeighborY="1844">
        <dgm:presLayoutVars>
          <dgm:chMax val="1"/>
          <dgm:bulletEnabled val="1"/>
        </dgm:presLayoutVars>
      </dgm:prSet>
      <dgm:spPr/>
    </dgm:pt>
  </dgm:ptLst>
  <dgm:cxnLst>
    <dgm:cxn modelId="{F538B106-9191-AA41-B074-AECE32CCAE63}" srcId="{B9D2388D-5B37-3845-92A6-02F494CFBAC1}" destId="{CEF36762-96E9-E140-8899-15312F14E570}" srcOrd="0" destOrd="0" parTransId="{B1325BBF-D3CA-9C4B-98F6-5B77FDC93A9A}" sibTransId="{B74E905E-A8D9-1049-881A-BC7FF2480FFF}"/>
    <dgm:cxn modelId="{B2818A14-4641-9347-81D6-6EC414348F00}" srcId="{B9D2388D-5B37-3845-92A6-02F494CFBAC1}" destId="{DBFCCFEC-1E5B-2C42-B364-A886CD1FFDCF}" srcOrd="2" destOrd="0" parTransId="{50CD7EE8-FF82-474E-89ED-315D61BC6ED9}" sibTransId="{2C48F8F8-1510-6843-8872-6B5B3943EF85}"/>
    <dgm:cxn modelId="{8DDDC51B-9240-FC43-83BC-E96F346085A1}" srcId="{B9D2388D-5B37-3845-92A6-02F494CFBAC1}" destId="{90F60F76-8AAE-CD4D-95B8-863145872604}" srcOrd="4" destOrd="0" parTransId="{852FA14D-E692-A742-A594-7EBC35D64325}" sibTransId="{EDCDDB94-3F67-C74A-AF77-8B3A5716CFAC}"/>
    <dgm:cxn modelId="{69324D1D-BB3B-104C-BB05-72D41EA2008C}" type="presOf" srcId="{44D62A54-7DE2-1749-AE3C-67F720C08758}" destId="{D01BAD1E-93E9-E34F-BEAB-C83BF88F2F05}" srcOrd="1" destOrd="6" presId="urn:microsoft.com/office/officeart/2005/8/layout/hProcess6"/>
    <dgm:cxn modelId="{D2216822-CDBF-F649-A856-1CBEAA9796FC}" type="presOf" srcId="{51786B08-11BA-C748-A61A-374AFF85C620}" destId="{4AB36A88-E93F-CF45-8F4B-92854665A67F}" srcOrd="0" destOrd="7" presId="urn:microsoft.com/office/officeart/2005/8/layout/hProcess6"/>
    <dgm:cxn modelId="{D6BD3828-9B46-9140-AB7D-6990958960B3}" type="presOf" srcId="{CEF36762-96E9-E140-8899-15312F14E570}" destId="{D01BAD1E-93E9-E34F-BEAB-C83BF88F2F05}" srcOrd="1" destOrd="0" presId="urn:microsoft.com/office/officeart/2005/8/layout/hProcess6"/>
    <dgm:cxn modelId="{C19D302A-AC34-9045-83CA-C5FBA0236809}" type="presOf" srcId="{5FF2B8AB-E48C-2540-8B87-1FDF03CC3E7F}" destId="{072B6D83-CDDD-4A4E-9562-356D00F15435}" srcOrd="0" destOrd="0" presId="urn:microsoft.com/office/officeart/2005/8/layout/hProcess6"/>
    <dgm:cxn modelId="{7586302D-231C-8D4F-9BCD-29024E6D6636}" type="presOf" srcId="{0D3DC46E-CBAF-104C-B1DF-C0851F7A1777}" destId="{4AB36A88-E93F-CF45-8F4B-92854665A67F}" srcOrd="0" destOrd="1" presId="urn:microsoft.com/office/officeart/2005/8/layout/hProcess6"/>
    <dgm:cxn modelId="{69062638-214A-ED46-99A5-E6B3EA7993AD}" type="presOf" srcId="{6D277A5C-7B43-5E48-9449-9E9AF7AD87F2}" destId="{4AB36A88-E93F-CF45-8F4B-92854665A67F}" srcOrd="0" destOrd="3" presId="urn:microsoft.com/office/officeart/2005/8/layout/hProcess6"/>
    <dgm:cxn modelId="{55861739-0BFD-DD4C-8ADC-79AC2CEE6CBB}" srcId="{B9D2388D-5B37-3845-92A6-02F494CFBAC1}" destId="{0D3DC46E-CBAF-104C-B1DF-C0851F7A1777}" srcOrd="1" destOrd="0" parTransId="{3BEF6460-D744-8949-A9BE-71750DE46EB0}" sibTransId="{B9EDC4AC-46A0-A94F-866A-2CDBB4112CC7}"/>
    <dgm:cxn modelId="{A24CC672-2C95-514F-80E2-811ECCE35686}" type="presOf" srcId="{90F60F76-8AAE-CD4D-95B8-863145872604}" destId="{D01BAD1E-93E9-E34F-BEAB-C83BF88F2F05}" srcOrd="1" destOrd="4" presId="urn:microsoft.com/office/officeart/2005/8/layout/hProcess6"/>
    <dgm:cxn modelId="{6597C954-8886-8540-804E-01374662E1F4}" type="presOf" srcId="{518B3AA9-76A9-9C46-9392-5E18C199416C}" destId="{D01BAD1E-93E9-E34F-BEAB-C83BF88F2F05}" srcOrd="1" destOrd="5" presId="urn:microsoft.com/office/officeart/2005/8/layout/hProcess6"/>
    <dgm:cxn modelId="{6A9DB67F-BECA-6E40-B2B7-B47EA3A5299C}" type="presOf" srcId="{DBFCCFEC-1E5B-2C42-B364-A886CD1FFDCF}" destId="{4AB36A88-E93F-CF45-8F4B-92854665A67F}" srcOrd="0" destOrd="2" presId="urn:microsoft.com/office/officeart/2005/8/layout/hProcess6"/>
    <dgm:cxn modelId="{3BFD9C85-E3E5-BB47-9B29-16277712DD6B}" srcId="{B9D2388D-5B37-3845-92A6-02F494CFBAC1}" destId="{518B3AA9-76A9-9C46-9392-5E18C199416C}" srcOrd="5" destOrd="0" parTransId="{7DC76CCA-D3FB-FD43-91BE-9448B740E736}" sibTransId="{011BCD43-26E5-E640-8000-36C6872B37E5}"/>
    <dgm:cxn modelId="{3924F985-7BA2-1D46-8D0D-466F36E2939F}" type="presOf" srcId="{DBFCCFEC-1E5B-2C42-B364-A886CD1FFDCF}" destId="{D01BAD1E-93E9-E34F-BEAB-C83BF88F2F05}" srcOrd="1" destOrd="2" presId="urn:microsoft.com/office/officeart/2005/8/layout/hProcess6"/>
    <dgm:cxn modelId="{E5012CB0-8FD6-BA41-AFE0-B70958C78D44}" type="presOf" srcId="{B9D2388D-5B37-3845-92A6-02F494CFBAC1}" destId="{3AEC5C31-2FFF-8D4F-AFCE-529DF5C0BA8D}" srcOrd="0" destOrd="0" presId="urn:microsoft.com/office/officeart/2005/8/layout/hProcess6"/>
    <dgm:cxn modelId="{0B2883BF-2570-6746-8420-81EB97E47146}" srcId="{B9D2388D-5B37-3845-92A6-02F494CFBAC1}" destId="{6D277A5C-7B43-5E48-9449-9E9AF7AD87F2}" srcOrd="3" destOrd="0" parTransId="{2B943943-3585-C549-AB06-9757B381CD9C}" sibTransId="{E56AD5D8-C858-1F4D-AD9C-1F40EF8A6040}"/>
    <dgm:cxn modelId="{E8B313C0-45CA-474A-8655-6A04F6A33410}" type="presOf" srcId="{51786B08-11BA-C748-A61A-374AFF85C620}" destId="{D01BAD1E-93E9-E34F-BEAB-C83BF88F2F05}" srcOrd="1" destOrd="7" presId="urn:microsoft.com/office/officeart/2005/8/layout/hProcess6"/>
    <dgm:cxn modelId="{238030C4-3A51-E044-AEB6-BB96741246F5}" type="presOf" srcId="{6D277A5C-7B43-5E48-9449-9E9AF7AD87F2}" destId="{D01BAD1E-93E9-E34F-BEAB-C83BF88F2F05}" srcOrd="1" destOrd="3" presId="urn:microsoft.com/office/officeart/2005/8/layout/hProcess6"/>
    <dgm:cxn modelId="{F36375C6-D979-C64F-A0D8-116F137159CB}" type="presOf" srcId="{0D3DC46E-CBAF-104C-B1DF-C0851F7A1777}" destId="{D01BAD1E-93E9-E34F-BEAB-C83BF88F2F05}" srcOrd="1" destOrd="1" presId="urn:microsoft.com/office/officeart/2005/8/layout/hProcess6"/>
    <dgm:cxn modelId="{CC4B5DCD-BF24-3949-B287-4E48FF5E590A}" type="presOf" srcId="{CEF36762-96E9-E140-8899-15312F14E570}" destId="{4AB36A88-E93F-CF45-8F4B-92854665A67F}" srcOrd="0" destOrd="0" presId="urn:microsoft.com/office/officeart/2005/8/layout/hProcess6"/>
    <dgm:cxn modelId="{AA49D9D2-4DAD-4F42-BE78-EC774E7931D3}" srcId="{B9D2388D-5B37-3845-92A6-02F494CFBAC1}" destId="{44D62A54-7DE2-1749-AE3C-67F720C08758}" srcOrd="6" destOrd="0" parTransId="{D567C580-A344-5640-99AC-F4BEF1087730}" sibTransId="{1280575E-2538-EC46-9008-ADC577F0571B}"/>
    <dgm:cxn modelId="{908F55DB-ED09-8248-933D-8EF7E4DEBA54}" type="presOf" srcId="{518B3AA9-76A9-9C46-9392-5E18C199416C}" destId="{4AB36A88-E93F-CF45-8F4B-92854665A67F}" srcOrd="0" destOrd="5" presId="urn:microsoft.com/office/officeart/2005/8/layout/hProcess6"/>
    <dgm:cxn modelId="{90B65DE0-F6ED-B54F-B4E3-476B854EA228}" srcId="{5FF2B8AB-E48C-2540-8B87-1FDF03CC3E7F}" destId="{B9D2388D-5B37-3845-92A6-02F494CFBAC1}" srcOrd="0" destOrd="0" parTransId="{E8E3A83E-22E7-FD47-B2DC-99384F572D62}" sibTransId="{DE0BCA95-EC14-594B-BE6B-EE9E644B803D}"/>
    <dgm:cxn modelId="{AB37E0EB-A7E7-4345-A400-C220BD8DD0F7}" srcId="{44D62A54-7DE2-1749-AE3C-67F720C08758}" destId="{51786B08-11BA-C748-A61A-374AFF85C620}" srcOrd="0" destOrd="0" parTransId="{61A51A09-3891-0141-AF59-5CF24BB8CD48}" sibTransId="{E40340AF-EF45-6647-8301-0BD02AADEE0A}"/>
    <dgm:cxn modelId="{98EBB4F0-7D62-E749-93ED-87D7680AD17E}" type="presOf" srcId="{90F60F76-8AAE-CD4D-95B8-863145872604}" destId="{4AB36A88-E93F-CF45-8F4B-92854665A67F}" srcOrd="0" destOrd="4" presId="urn:microsoft.com/office/officeart/2005/8/layout/hProcess6"/>
    <dgm:cxn modelId="{C81CEBFB-1A5C-9F43-BDA8-BDE7406A7612}" type="presOf" srcId="{44D62A54-7DE2-1749-AE3C-67F720C08758}" destId="{4AB36A88-E93F-CF45-8F4B-92854665A67F}" srcOrd="0" destOrd="6" presId="urn:microsoft.com/office/officeart/2005/8/layout/hProcess6"/>
    <dgm:cxn modelId="{CDFD37FE-2925-384B-A4D5-E0A80B19481B}" type="presParOf" srcId="{072B6D83-CDDD-4A4E-9562-356D00F15435}" destId="{9A44F909-5FC3-BF4A-AC3D-B58B5DF24BEB}" srcOrd="0" destOrd="0" presId="urn:microsoft.com/office/officeart/2005/8/layout/hProcess6"/>
    <dgm:cxn modelId="{8FA6C546-8C3F-474E-A375-E07E43297C31}" type="presParOf" srcId="{9A44F909-5FC3-BF4A-AC3D-B58B5DF24BEB}" destId="{096FFA13-6C5D-3A43-A2D7-E4875240DFC2}" srcOrd="0" destOrd="0" presId="urn:microsoft.com/office/officeart/2005/8/layout/hProcess6"/>
    <dgm:cxn modelId="{81B09974-44E4-1A41-B3CC-957F7093BB7D}" type="presParOf" srcId="{9A44F909-5FC3-BF4A-AC3D-B58B5DF24BEB}" destId="{4AB36A88-E93F-CF45-8F4B-92854665A67F}" srcOrd="1" destOrd="0" presId="urn:microsoft.com/office/officeart/2005/8/layout/hProcess6"/>
    <dgm:cxn modelId="{93142F4B-46CC-0744-B1C7-F7521CF12BB6}" type="presParOf" srcId="{9A44F909-5FC3-BF4A-AC3D-B58B5DF24BEB}" destId="{D01BAD1E-93E9-E34F-BEAB-C83BF88F2F05}" srcOrd="2" destOrd="0" presId="urn:microsoft.com/office/officeart/2005/8/layout/hProcess6"/>
    <dgm:cxn modelId="{2304F2DD-A764-F04A-B183-8AB7572024E5}" type="presParOf" srcId="{9A44F909-5FC3-BF4A-AC3D-B58B5DF24BEB}" destId="{3AEC5C31-2FFF-8D4F-AFCE-529DF5C0BA8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36A88-E93F-CF45-8F4B-92854665A67F}">
      <dsp:nvSpPr>
        <dsp:cNvPr id="0" name=""/>
        <dsp:cNvSpPr/>
      </dsp:nvSpPr>
      <dsp:spPr>
        <a:xfrm>
          <a:off x="349801" y="0"/>
          <a:ext cx="8220627" cy="3904257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 Census data to establish correlation with demographics &amp; Covid_19 data: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 top 10 counties that got affected with Covid19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Understand correlation between the following: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Population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Death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Household Income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 Heatmap for Confirmed &amp; Death cases in North Carolina by county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404958" y="585639"/>
        <a:ext cx="4798980" cy="2732979"/>
      </dsp:txXfrm>
    </dsp:sp>
    <dsp:sp modelId="{3AEC5C31-2FFF-8D4F-AFCE-529DF5C0BA8D}">
      <dsp:nvSpPr>
        <dsp:cNvPr id="0" name=""/>
        <dsp:cNvSpPr/>
      </dsp:nvSpPr>
      <dsp:spPr>
        <a:xfrm>
          <a:off x="45596" y="876691"/>
          <a:ext cx="2233235" cy="22332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The project has the following goals:</a:t>
          </a:r>
          <a:endParaRPr lang="en-US" sz="2400" kern="1200" dirty="0"/>
        </a:p>
      </dsp:txBody>
      <dsp:txXfrm>
        <a:off x="372646" y="1203741"/>
        <a:ext cx="1579135" cy="1579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7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3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r="58044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51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i.covid19api.com/dayone/country/united-stat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514800" y="944217"/>
            <a:ext cx="8241574" cy="220748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 PROJECT : NC Census Data vs COVID19 Analysis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F5A07-48E3-9E46-A5C0-F22F53AFF09E}"/>
              </a:ext>
            </a:extLst>
          </p:cNvPr>
          <p:cNvSpPr txBox="1">
            <a:spLocks/>
          </p:cNvSpPr>
          <p:nvPr/>
        </p:nvSpPr>
        <p:spPr>
          <a:xfrm>
            <a:off x="1129150" y="3212252"/>
            <a:ext cx="6866985" cy="8539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TEAM: Game Of Threads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Heba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Karine</a:t>
            </a:r>
            <a:r>
              <a:rPr lang="en-US" dirty="0">
                <a:solidFill>
                  <a:schemeClr val="bg1"/>
                </a:solidFill>
              </a:rPr>
              <a:t>, Gregory, Sashi)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Google Shape;210;p20">
            <a:extLst>
              <a:ext uri="{FF2B5EF4-FFF2-40B4-BE49-F238E27FC236}">
                <a16:creationId xmlns:a16="http://schemas.microsoft.com/office/drawing/2014/main" id="{9AF50E84-9F65-B545-A7F6-42028E6836E4}"/>
              </a:ext>
            </a:extLst>
          </p:cNvPr>
          <p:cNvSpPr/>
          <p:nvPr/>
        </p:nvSpPr>
        <p:spPr>
          <a:xfrm>
            <a:off x="563938" y="3068856"/>
            <a:ext cx="1130427" cy="1130427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6561B02-98C4-414E-98BC-3FD78296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53" y="169358"/>
            <a:ext cx="8709894" cy="755375"/>
          </a:xfrm>
        </p:spPr>
        <p:txBody>
          <a:bodyPr/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Correlation : Population vs Confirmed cases</a:t>
            </a:r>
          </a:p>
        </p:txBody>
      </p:sp>
      <p:sp>
        <p:nvSpPr>
          <p:cNvPr id="280" name="Google Shape;28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1462750" y="2022380"/>
            <a:ext cx="115200" cy="182695"/>
            <a:chOff x="1707750" y="1597230"/>
            <a:chExt cx="115200" cy="182695"/>
          </a:xfrm>
        </p:grpSpPr>
        <p:sp>
          <p:nvSpPr>
            <p:cNvPr id="283" name="Google Shape;283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85" name="Google Shape;285;p27"/>
          <p:cNvGrpSpPr/>
          <p:nvPr/>
        </p:nvGrpSpPr>
        <p:grpSpPr>
          <a:xfrm>
            <a:off x="2932800" y="3515030"/>
            <a:ext cx="115200" cy="182695"/>
            <a:chOff x="1707750" y="1597230"/>
            <a:chExt cx="115200" cy="182695"/>
          </a:xfrm>
        </p:grpSpPr>
        <p:sp>
          <p:nvSpPr>
            <p:cNvPr id="286" name="Google Shape;286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7" name="Google Shape;287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88" name="Google Shape;288;p27"/>
          <p:cNvGrpSpPr/>
          <p:nvPr/>
        </p:nvGrpSpPr>
        <p:grpSpPr>
          <a:xfrm>
            <a:off x="3950875" y="1804366"/>
            <a:ext cx="115200" cy="182695"/>
            <a:chOff x="1707750" y="1597230"/>
            <a:chExt cx="115200" cy="182695"/>
          </a:xfrm>
        </p:grpSpPr>
        <p:sp>
          <p:nvSpPr>
            <p:cNvPr id="289" name="Google Shape;289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4614875" y="3762205"/>
            <a:ext cx="115200" cy="182695"/>
            <a:chOff x="1707750" y="1597230"/>
            <a:chExt cx="115200" cy="182695"/>
          </a:xfrm>
        </p:grpSpPr>
        <p:sp>
          <p:nvSpPr>
            <p:cNvPr id="292" name="Google Shape;292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6575900" y="2264505"/>
            <a:ext cx="115200" cy="182695"/>
            <a:chOff x="1707750" y="1597230"/>
            <a:chExt cx="115200" cy="182695"/>
          </a:xfrm>
        </p:grpSpPr>
        <p:sp>
          <p:nvSpPr>
            <p:cNvPr id="295" name="Google Shape;295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6" name="Google Shape;296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7232675" y="3858030"/>
            <a:ext cx="115200" cy="182695"/>
            <a:chOff x="1707750" y="1597230"/>
            <a:chExt cx="115200" cy="182695"/>
          </a:xfrm>
        </p:grpSpPr>
        <p:sp>
          <p:nvSpPr>
            <p:cNvPr id="298" name="Google Shape;298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9" name="Google Shape;299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E872DFCC-3AFA-4047-A7AF-9149D6FF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9" y="961230"/>
            <a:ext cx="5815239" cy="39092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A33F64-28FF-5847-8527-5001238A4681}"/>
              </a:ext>
            </a:extLst>
          </p:cNvPr>
          <p:cNvSpPr txBox="1"/>
          <p:nvPr/>
        </p:nvSpPr>
        <p:spPr>
          <a:xfrm>
            <a:off x="6575900" y="1912578"/>
            <a:ext cx="186160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= 0.83139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value= 0.6912086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 =4.7367e-25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64373-D407-2947-971E-C0953410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8" y="1036571"/>
            <a:ext cx="6939386" cy="385479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9B50F00-C341-2A42-8219-9CE00D39D60C}"/>
              </a:ext>
            </a:extLst>
          </p:cNvPr>
          <p:cNvSpPr txBox="1">
            <a:spLocks/>
          </p:cNvSpPr>
          <p:nvPr/>
        </p:nvSpPr>
        <p:spPr>
          <a:xfrm>
            <a:off x="68094" y="252132"/>
            <a:ext cx="8884990" cy="7948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Correlation: Median Age vs Confirmed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B5D35-991E-3241-A665-04858915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9" y="814190"/>
            <a:ext cx="6353655" cy="41614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E37C1B-63F9-6D43-AAEB-EFED97214E29}"/>
              </a:ext>
            </a:extLst>
          </p:cNvPr>
          <p:cNvSpPr txBox="1">
            <a:spLocks/>
          </p:cNvSpPr>
          <p:nvPr/>
        </p:nvSpPr>
        <p:spPr>
          <a:xfrm>
            <a:off x="175098" y="167859"/>
            <a:ext cx="8777986" cy="6463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Correlation: Median Age vs Confirmed Cases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B4558-3695-ED49-8405-0D38F277CB19}"/>
              </a:ext>
            </a:extLst>
          </p:cNvPr>
          <p:cNvSpPr txBox="1"/>
          <p:nvPr/>
        </p:nvSpPr>
        <p:spPr>
          <a:xfrm>
            <a:off x="7177905" y="2097589"/>
            <a:ext cx="196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value: -0.3399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0.1155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0.0014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4" name="Google Shape;334;p30"/>
          <p:cNvSpPr/>
          <p:nvPr/>
        </p:nvSpPr>
        <p:spPr>
          <a:xfrm rot="-711236">
            <a:off x="5703750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/>
          <p:nvPr/>
        </p:nvSpPr>
        <p:spPr>
          <a:xfrm rot="711236" flipH="1">
            <a:off x="4419012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/>
          <p:nvPr/>
        </p:nvSpPr>
        <p:spPr>
          <a:xfrm rot="-711236">
            <a:off x="3137938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711236" flipH="1">
            <a:off x="1846258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 rot="-711236">
            <a:off x="572133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828C6-AC4C-9641-BB6B-B9C22D3FAE85}"/>
              </a:ext>
            </a:extLst>
          </p:cNvPr>
          <p:cNvSpPr/>
          <p:nvPr/>
        </p:nvSpPr>
        <p:spPr>
          <a:xfrm>
            <a:off x="457200" y="294773"/>
            <a:ext cx="7743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Correlation: Median Age vs Death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7DF6F9-C4DF-DB41-898A-E519BB93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5" y="1072056"/>
            <a:ext cx="5673040" cy="37562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7AD0F85-1D99-054F-848A-5443E2C008AC}"/>
              </a:ext>
            </a:extLst>
          </p:cNvPr>
          <p:cNvSpPr txBox="1"/>
          <p:nvPr/>
        </p:nvSpPr>
        <p:spPr>
          <a:xfrm>
            <a:off x="6476068" y="2001168"/>
            <a:ext cx="222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: -0.2994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0.08964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0.003552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AA56E534-283B-544E-A2F4-06A7679D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009" y="273961"/>
            <a:ext cx="9289915" cy="406975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Correlation: Household Income Vs Confirmed</a:t>
            </a:r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5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CC97631-A300-F14E-8BAA-EFD8A65A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4" y="1025782"/>
            <a:ext cx="6401524" cy="39304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E95C28-C00F-6042-930F-2D79F6E9B85F}"/>
              </a:ext>
            </a:extLst>
          </p:cNvPr>
          <p:cNvSpPr txBox="1"/>
          <p:nvPr/>
        </p:nvSpPr>
        <p:spPr>
          <a:xfrm>
            <a:off x="6951518" y="2160024"/>
            <a:ext cx="2192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:0.448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0.2015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6.4182e-06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/>
          <p:nvPr/>
        </p:nvSpPr>
        <p:spPr>
          <a:xfrm>
            <a:off x="7150" y="1103586"/>
            <a:ext cx="9144000" cy="403986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43BE0C-B88E-A346-B941-8DE85661930D}"/>
              </a:ext>
            </a:extLst>
          </p:cNvPr>
          <p:cNvSpPr txBox="1">
            <a:spLocks/>
          </p:cNvSpPr>
          <p:nvPr/>
        </p:nvSpPr>
        <p:spPr>
          <a:xfrm>
            <a:off x="583484" y="357981"/>
            <a:ext cx="7773338" cy="8547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ADCCF5-081C-AF4B-8B5E-1A797A352D71}"/>
              </a:ext>
            </a:extLst>
          </p:cNvPr>
          <p:cNvSpPr txBox="1">
            <a:spLocks/>
          </p:cNvSpPr>
          <p:nvPr/>
        </p:nvSpPr>
        <p:spPr>
          <a:xfrm>
            <a:off x="583952" y="1358067"/>
            <a:ext cx="7772870" cy="31507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 = Census(</a:t>
            </a:r>
            <a:r>
              <a:rPr lang="en-US" sz="2000" dirty="0" err="1">
                <a:solidFill>
                  <a:srgbClr val="FFFFFF"/>
                </a:solidFill>
              </a:rPr>
              <a:t>census_key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census_data</a:t>
            </a:r>
            <a:r>
              <a:rPr lang="en-US" sz="2000" dirty="0">
                <a:solidFill>
                  <a:srgbClr val="FFFFFF"/>
                </a:solidFill>
              </a:rPr>
              <a:t> = c.acs5.get(("NAME", "B01003_001E","B01002_001E", "B19013_001E","B19301_001E","B07013_002E"),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                        {'for': 'county:*','in': 'state:37'})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hlinkClick r:id="rId4"/>
              </a:rPr>
              <a:t>https://api.covid19api.com/dayone/country/united-states</a:t>
            </a: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title"/>
          </p:nvPr>
        </p:nvSpPr>
        <p:spPr>
          <a:xfrm>
            <a:off x="655594" y="1440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7F8077-5438-B343-AB97-96C8DF55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975" y="896972"/>
            <a:ext cx="7791000" cy="2889900"/>
          </a:xfrm>
        </p:spPr>
        <p:txBody>
          <a:bodyPr/>
          <a:lstStyle/>
          <a:p>
            <a:r>
              <a:rPr lang="en-US" dirty="0"/>
              <a:t>Based on the statistical analysis the following was determined:</a:t>
            </a:r>
          </a:p>
          <a:p>
            <a:pPr lvl="1"/>
            <a:r>
              <a:rPr lang="en-US" dirty="0"/>
              <a:t>Population data was useful  for covid_19 analysis</a:t>
            </a:r>
          </a:p>
          <a:p>
            <a:pPr lvl="1"/>
            <a:r>
              <a:rPr lang="en-US" dirty="0"/>
              <a:t>Median age, Median income was not significant enough to analyze covid19_data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209;p20">
            <a:extLst>
              <a:ext uri="{FF2B5EF4-FFF2-40B4-BE49-F238E27FC236}">
                <a16:creationId xmlns:a16="http://schemas.microsoft.com/office/drawing/2014/main" id="{D215741A-EF46-BB48-B794-DA854F1B27D2}"/>
              </a:ext>
            </a:extLst>
          </p:cNvPr>
          <p:cNvSpPr/>
          <p:nvPr/>
        </p:nvSpPr>
        <p:spPr>
          <a:xfrm>
            <a:off x="1543106" y="139828"/>
            <a:ext cx="777354" cy="580644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34CF4C1-CDA9-9C42-B11D-8309A9C28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72586"/>
              </p:ext>
            </p:extLst>
          </p:nvPr>
        </p:nvGraphicFramePr>
        <p:xfrm>
          <a:off x="327102" y="787939"/>
          <a:ext cx="8570429" cy="390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C129C06-9E5E-6C41-8C13-D1DE50793AD6}"/>
              </a:ext>
            </a:extLst>
          </p:cNvPr>
          <p:cNvSpPr txBox="1">
            <a:spLocks/>
          </p:cNvSpPr>
          <p:nvPr/>
        </p:nvSpPr>
        <p:spPr>
          <a:xfrm>
            <a:off x="502008" y="170304"/>
            <a:ext cx="7773338" cy="5990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AEC5C31-2FFF-8D4F-AFCE-529DF5C0B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graphicEl>
                                              <a:dgm id="{3AEC5C31-2FFF-8D4F-AFCE-529DF5C0B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AB36A88-E93F-CF45-8F4B-92854665A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graphicEl>
                                              <a:dgm id="{4AB36A88-E93F-CF45-8F4B-92854665A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020C99-F274-2044-8EF4-A9081B7EBC81}"/>
              </a:ext>
            </a:extLst>
          </p:cNvPr>
          <p:cNvSpPr txBox="1">
            <a:spLocks/>
          </p:cNvSpPr>
          <p:nvPr/>
        </p:nvSpPr>
        <p:spPr>
          <a:xfrm>
            <a:off x="609600" y="285978"/>
            <a:ext cx="7773338" cy="6733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6A89D8-6146-3443-AD74-F481DBFAA7B7}"/>
              </a:ext>
            </a:extLst>
          </p:cNvPr>
          <p:cNvSpPr txBox="1">
            <a:spLocks/>
          </p:cNvSpPr>
          <p:nvPr/>
        </p:nvSpPr>
        <p:spPr>
          <a:xfrm>
            <a:off x="609600" y="1053877"/>
            <a:ext cx="7848835" cy="36232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Researched the following data: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Zillow Housing data – Received 500 error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Google API Bank data – 20 results Google limitation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Census API data – Extensive research </a:t>
            </a:r>
            <a:r>
              <a:rPr lang="en-US" sz="2000" dirty="0" err="1">
                <a:solidFill>
                  <a:schemeClr val="bg1"/>
                </a:solidFill>
              </a:rPr>
              <a:t>i.e</a:t>
            </a:r>
            <a:r>
              <a:rPr lang="en-US" sz="2000" dirty="0">
                <a:solidFill>
                  <a:schemeClr val="bg1"/>
                </a:solidFill>
              </a:rPr>
              <a:t> API’s, Restful API’s, </a:t>
            </a:r>
            <a:r>
              <a:rPr lang="en-US" sz="2000" dirty="0" err="1">
                <a:solidFill>
                  <a:schemeClr val="bg1"/>
                </a:solidFill>
              </a:rPr>
              <a:t>zipcodes</a:t>
            </a:r>
            <a:r>
              <a:rPr lang="en-US" sz="2000" dirty="0">
                <a:solidFill>
                  <a:schemeClr val="bg1"/>
                </a:solidFill>
              </a:rPr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Covid19 data to obtain Covid19 data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Obtained data from the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Merged the data into pandas data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Generated, plots, correlation coefficients, analyzed the data based on the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244E64-E517-484E-9777-0D449D0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62" y="172006"/>
            <a:ext cx="7773338" cy="681901"/>
          </a:xfrm>
        </p:spPr>
        <p:txBody>
          <a:bodyPr/>
          <a:lstStyle/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Data Set 1 – Census Data</a:t>
            </a:r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CBA8C-BDE0-7A40-B8F0-16738E3F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6" y="921914"/>
            <a:ext cx="8909050" cy="2437236"/>
          </a:xfrm>
          <a:prstGeom prst="rect">
            <a:avLst/>
          </a:prstGeom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DC460B6D-8198-E64B-B054-128579DA5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12" y="2011680"/>
            <a:ext cx="5673751" cy="3055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A31696-336F-DF45-BC0A-DFC300A7ED5C}"/>
              </a:ext>
            </a:extLst>
          </p:cNvPr>
          <p:cNvSpPr txBox="1">
            <a:spLocks/>
          </p:cNvSpPr>
          <p:nvPr/>
        </p:nvSpPr>
        <p:spPr>
          <a:xfrm>
            <a:off x="685331" y="65413"/>
            <a:ext cx="7773338" cy="52554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Data Set 2 – Covid19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73A6-5303-9247-B9DD-507F897B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30" y="876300"/>
            <a:ext cx="8065811" cy="320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D21FB-C9F7-A946-AA56-3F704F1E9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1" y="2455426"/>
            <a:ext cx="3620203" cy="2611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F428E7-060E-CB41-A669-D40B8389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62" y="166352"/>
            <a:ext cx="7773338" cy="718869"/>
          </a:xfrm>
        </p:spPr>
        <p:txBody>
          <a:bodyPr/>
          <a:lstStyle/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Data Set 3 – Merged Data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C51826-8F2D-E648-98B3-274D59FB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7" y="957612"/>
            <a:ext cx="8344647" cy="3716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A06D70B-97A2-B149-88B2-56E3D71E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252021"/>
            <a:ext cx="9144000" cy="698990"/>
          </a:xfrm>
        </p:spPr>
        <p:txBody>
          <a:bodyPr>
            <a:noAutofit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Top 10 Counties With Covid19 Confirmed Cases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" name="Picture 1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5FE1E94C-5483-4046-84CA-06D32D8D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1041401"/>
            <a:ext cx="5672433" cy="394578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261035" y="159299"/>
            <a:ext cx="6373800" cy="5974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Confirmed Cases By County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DC91AA4-8C74-3D42-B3DC-E7A771B2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824399"/>
            <a:ext cx="8707758" cy="37815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2" name="Google Shape;262;p25"/>
          <p:cNvSpPr/>
          <p:nvPr/>
        </p:nvSpPr>
        <p:spPr>
          <a:xfrm rot="-8100000">
            <a:off x="3090407" y="1765232"/>
            <a:ext cx="343230" cy="3432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6046D-D669-0F43-8640-E7941864C619}"/>
              </a:ext>
            </a:extLst>
          </p:cNvPr>
          <p:cNvSpPr/>
          <p:nvPr/>
        </p:nvSpPr>
        <p:spPr>
          <a:xfrm>
            <a:off x="1017180" y="24222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Heat Map Death Cases By County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2424D0-9948-D649-A889-748DA670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9" y="996029"/>
            <a:ext cx="7820025" cy="3905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399</Words>
  <Application>Microsoft Office PowerPoint</Application>
  <PresentationFormat>On-screen Show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Abel</vt:lpstr>
      <vt:lpstr>Arial</vt:lpstr>
      <vt:lpstr>Encode Sans Semi Condensed Light</vt:lpstr>
      <vt:lpstr>Calibri</vt:lpstr>
      <vt:lpstr>Pandarus template</vt:lpstr>
      <vt:lpstr> PROJECT : NC Census Data vs COVID19 Analysis</vt:lpstr>
      <vt:lpstr>PowerPoint Presentation</vt:lpstr>
      <vt:lpstr>PowerPoint Presentation</vt:lpstr>
      <vt:lpstr>Data Set 1 – Census Data</vt:lpstr>
      <vt:lpstr>PowerPoint Presentation</vt:lpstr>
      <vt:lpstr>Data Set 3 – Merged Data</vt:lpstr>
      <vt:lpstr>Top 10 Counties With Covid19 Confirmed Cases</vt:lpstr>
      <vt:lpstr> Confirmed Cases By County</vt:lpstr>
      <vt:lpstr>PowerPoint Presentation</vt:lpstr>
      <vt:lpstr>Correlation : Population vs Confirmed cases</vt:lpstr>
      <vt:lpstr>PowerPoint Presentation</vt:lpstr>
      <vt:lpstr>PowerPoint Presentation</vt:lpstr>
      <vt:lpstr>PowerPoint Presentation</vt:lpstr>
      <vt:lpstr>Correlation: Household Income Vs Confirmed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Nc Census Data vs COVID_19 Analysis</dc:title>
  <dc:creator>Devulapalli</dc:creator>
  <cp:lastModifiedBy>Devulapalli</cp:lastModifiedBy>
  <cp:revision>114</cp:revision>
  <dcterms:modified xsi:type="dcterms:W3CDTF">2020-04-25T16:58:32Z</dcterms:modified>
</cp:coreProperties>
</file>